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23"/>
  </p:notesMasterIdLst>
  <p:handoutMasterIdLst>
    <p:handoutMasterId r:id="rId24"/>
  </p:handoutMasterIdLst>
  <p:sldIdLst>
    <p:sldId id="257" r:id="rId5"/>
    <p:sldId id="389" r:id="rId6"/>
    <p:sldId id="400" r:id="rId7"/>
    <p:sldId id="401" r:id="rId8"/>
    <p:sldId id="403" r:id="rId9"/>
    <p:sldId id="402" r:id="rId10"/>
    <p:sldId id="404" r:id="rId11"/>
    <p:sldId id="405" r:id="rId12"/>
    <p:sldId id="406" r:id="rId13"/>
    <p:sldId id="407" r:id="rId14"/>
    <p:sldId id="408" r:id="rId15"/>
    <p:sldId id="409" r:id="rId16"/>
    <p:sldId id="410" r:id="rId17"/>
    <p:sldId id="411" r:id="rId18"/>
    <p:sldId id="412" r:id="rId19"/>
    <p:sldId id="413" r:id="rId20"/>
    <p:sldId id="414" r:id="rId21"/>
    <p:sldId id="391" r:id="rId22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725" autoAdjust="0"/>
  </p:normalViewPr>
  <p:slideViewPr>
    <p:cSldViewPr snapToGrid="0">
      <p:cViewPr varScale="1">
        <p:scale>
          <a:sx n="109" d="100"/>
          <a:sy n="109" d="100"/>
        </p:scale>
        <p:origin x="534" y="10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222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901395-E085-4F4B-8480-0D4D51470E22}" type="datetime1">
              <a:rPr lang="fr-FR" smtClean="0"/>
              <a:t>03/11/2023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23CDBB5-5B4A-4483-935D-A73935186B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46A5458-2F44-415F-9D8B-C167BD79D5BC}" type="datetime1">
              <a:rPr lang="fr-FR" smtClean="0"/>
              <a:t>03/11/2023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7CCE34D-CFF1-4FFE-815B-D050E7ED2D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0A24FE-7EA0-4AB7-A794-AF7E7158E8D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8EB27F4A-103A-4702-9921-7D4D4413A207}" type="datetime1">
              <a:rPr lang="fr-FR" smtClean="0"/>
              <a:t>03/11/2023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fr-FR" sz="4800"/>
              <a:t>3DFloat</a:t>
            </a:r>
          </a:p>
        </p:txBody>
      </p:sp>
      <p:sp>
        <p:nvSpPr>
          <p:cNvPr id="14" name="Espace réservé d’image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orme libre : Forme 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11" name="Ovale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 rtlCol="0"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u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e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orme libre : Forme 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 dirty="0"/>
            </a:p>
          </p:txBody>
        </p:sp>
        <p:sp>
          <p:nvSpPr>
            <p:cNvPr id="36" name="Forme libre : Forme 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37" name="Ovale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38" name="Ovale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  <p:sp>
        <p:nvSpPr>
          <p:cNvPr id="19" name="Forme libre : Forme 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fr-FR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fr-FR"/>
              <a:t>Modifiez le style du titre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17" name="Espace réservé du contenu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 rtlCol="0"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22" name="Espace réservé du texte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fr-FR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fr-FR"/>
              <a:t>Cliquez pour modifier les styles du texte du masque</a:t>
            </a:r>
          </a:p>
        </p:txBody>
      </p:sp>
      <p:sp>
        <p:nvSpPr>
          <p:cNvPr id="23" name="Espace réservé du contenu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fr-FR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fr-FR"/>
              <a:t>Cliquez pour modifier</a:t>
            </a:r>
          </a:p>
        </p:txBody>
      </p:sp>
      <p:sp>
        <p:nvSpPr>
          <p:cNvPr id="21" name="Espace réservé du contenu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ynthè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fr-FR"/>
              <a:t>Modifiez le style du titre</a:t>
            </a:r>
          </a:p>
        </p:txBody>
      </p:sp>
      <p:sp>
        <p:nvSpPr>
          <p:cNvPr id="10" name="Espace réservé d’image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Ferme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1" name="Sous-titre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fr-FR">
                <a:solidFill>
                  <a:schemeClr val="tx1">
                    <a:alpha val="60000"/>
                  </a:schemeClr>
                </a:solidFill>
              </a:rPr>
              <a:t>Modifiez le style des sous-titres du masque</a:t>
            </a:r>
            <a:endParaRPr lang="fr-FR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Espace réservé d’image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42" name="Espace réservé d’image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orme libre : Forme 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45" name="Ovale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46" name="Forme libre : Form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orme libre : Forme 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21" name="Ovale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rtlCol="0"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  <p:sp>
        <p:nvSpPr>
          <p:cNvPr id="19" name="Forme libre : Forme 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orme libre : Forme 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 dirty="0"/>
            </a:p>
          </p:txBody>
        </p:sp>
        <p:sp>
          <p:nvSpPr>
            <p:cNvPr id="36" name="Forme libre : Forme 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37" name="Ovale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38" name="Ovale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e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orme libre : Forme 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21" name="Ovale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12" name="Ovale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rtlCol="0"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rtlCol="0" anchor="b" anchorCtr="0">
            <a:noAutofit/>
          </a:bodyPr>
          <a:lstStyle>
            <a:lvl1pPr>
              <a:defRPr/>
            </a:lvl1pPr>
          </a:lstStyle>
          <a:p>
            <a:pPr rtl="0"/>
            <a:r>
              <a:rPr lang="fr-FR"/>
              <a:t>Cliquez pour ajouter un titre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rtlCol="0" anchor="t" anchorCtr="0">
            <a:noAutofit/>
          </a:bodyPr>
          <a:lstStyle>
            <a:lvl1pPr>
              <a:buNone/>
              <a:defRPr/>
            </a:lvl1pPr>
          </a:lstStyle>
          <a:p>
            <a:pPr rtl="0">
              <a:lnSpc>
                <a:spcPct val="120000"/>
              </a:lnSpc>
            </a:pPr>
            <a:r>
              <a:rPr lang="fr-FR" sz="1600"/>
              <a:t>Cliquer pour ajouter du texte</a:t>
            </a:r>
          </a:p>
        </p:txBody>
      </p:sp>
      <p:sp>
        <p:nvSpPr>
          <p:cNvPr id="17" name="Espace réservé d’image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22" name="Espace réservé d’image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25" name="Espace réservé d’image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12" name="Ovale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2" name="Espace réservé d’image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18" name="Espace réservé d’image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19" name="Espace réservé d’image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20" name="Espace réservé d’image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aut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’image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 rtlCol="0"/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 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14" name="Rectangle 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/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>
            <a:lvl1pPr>
              <a:defRPr sz="640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6" name="Sous-titr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fr-FR">
                <a:solidFill>
                  <a:schemeClr val="tx1">
                    <a:alpha val="60000"/>
                  </a:schemeClr>
                </a:solidFill>
              </a:rPr>
              <a:t>Modifiez le style des sous-titres du masque</a:t>
            </a:r>
            <a:endParaRPr lang="fr-FR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aut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’image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16" name="Sous-titr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 rtlCol="0"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pPr rtl="0"/>
            <a:r>
              <a:rPr lang="fr-FR">
                <a:solidFill>
                  <a:schemeClr val="tx1">
                    <a:alpha val="60000"/>
                  </a:schemeClr>
                </a:solidFill>
              </a:rPr>
              <a:t>Modifiez le style des sous-titres du masque</a:t>
            </a:r>
            <a:endParaRPr lang="fr-FR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rtlCol="0"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Chronologie du tableau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orme libre : Forme 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4" name="Ovale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15" name="Ovale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16" name="Forme libre : Form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fr-FR" dirty="0"/>
            </a:lvl1pPr>
          </a:lstStyle>
          <a:p>
            <a:pPr lvl="0" rtl="0">
              <a:lnSpc>
                <a:spcPct val="100000"/>
              </a:lnSpc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 rtlCol="0">
            <a:noAutofit/>
          </a:bodyPr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rtlCol="0" anchor="b" anchorCtr="0">
            <a:noAutofit/>
          </a:bodyPr>
          <a:lstStyle>
            <a:lvl1pPr>
              <a:defRPr sz="400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orme libre 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10" name="Forme libre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11" name="Forme libre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  <p:sp>
        <p:nvSpPr>
          <p:cNvPr id="12" name="Ovale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17" name="Espace réservé du contenu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’image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Équ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 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fr-FR"/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40" name="Titre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 rtlCol="0">
            <a:noAutofit/>
          </a:bodyPr>
          <a:lstStyle/>
          <a:p>
            <a:pPr rtl="0"/>
            <a:r>
              <a:rPr lang="fr-FR"/>
              <a:t>Équipe</a:t>
            </a: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orme libre : Forme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53" name="Forme libre : Forme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54" name="Ovale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  <p:sp>
          <p:nvSpPr>
            <p:cNvPr id="55" name="Ovale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fr-FR"/>
            </a:p>
          </p:txBody>
        </p:sp>
      </p:grpSp>
      <p:sp>
        <p:nvSpPr>
          <p:cNvPr id="56" name="Espace réservé d’image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57" name="Espace réservé d’image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58" name="Espace réservé d’image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59" name="Espace réservé d’image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fr-FR"/>
              <a:t>Cliquez sur l'icône pour ajouter une image</a:t>
            </a:r>
          </a:p>
        </p:txBody>
      </p:sp>
      <p:sp>
        <p:nvSpPr>
          <p:cNvPr id="63" name="Espace réservé du texte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61" name="Espace réservé du texte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fr-FR"/>
              <a:t>Titre</a:t>
            </a:r>
          </a:p>
        </p:txBody>
      </p:sp>
      <p:sp>
        <p:nvSpPr>
          <p:cNvPr id="65" name="Espace réservé du texte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64" name="Espace réservé du texte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fr-FR"/>
              <a:t>Titre</a:t>
            </a:r>
          </a:p>
        </p:txBody>
      </p:sp>
      <p:sp>
        <p:nvSpPr>
          <p:cNvPr id="67" name="Espace réservé du texte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66" name="Espace réservé du texte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fr-FR"/>
              <a:t>Titre</a:t>
            </a:r>
          </a:p>
        </p:txBody>
      </p:sp>
      <p:sp>
        <p:nvSpPr>
          <p:cNvPr id="69" name="Espace réservé du texte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fr-FR"/>
              <a:t>Nom</a:t>
            </a:r>
          </a:p>
        </p:txBody>
      </p:sp>
      <p:sp>
        <p:nvSpPr>
          <p:cNvPr id="68" name="Espace réservé du texte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fr-FR"/>
              <a:t>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u 2 colonnes (diapositive de comparais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e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/>
          </a:p>
        </p:txBody>
      </p:sp>
      <p:sp>
        <p:nvSpPr>
          <p:cNvPr id="11" name="Rectangle 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fr-FR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fr-FR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Mardi 2 février 20XX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fr-FR"/>
              <a:t>Exemple de Texte de Pied de page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 rtl="0">
              <a:lnSpc>
                <a:spcPct val="100000"/>
              </a:lnSpc>
            </a:pPr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fr-FR"/>
              <a:t>Mardi 2 février 20XX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fr-FR"/>
              <a:t>Exemple de Texte de Pied de page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fld id="{DBA1B0FB-D917-4C8C-928F-313BD683BF39}" type="slidenum">
              <a:rPr lang="fr-FR" smtClean="0"/>
              <a:pPr rt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../Sites/physique.chimie/Images/Echelle_potentiels_redox.gif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52360" y="0"/>
            <a:ext cx="4739640" cy="2022231"/>
          </a:xfrm>
        </p:spPr>
        <p:txBody>
          <a:bodyPr rtlCol="0" anchor="b" anchorCtr="0">
            <a:normAutofit/>
          </a:bodyPr>
          <a:lstStyle/>
          <a:p>
            <a:pPr algn="ctr" rtl="0"/>
            <a:r>
              <a:rPr lang="fr-FR" dirty="0">
                <a:latin typeface="Comic Sans MS" panose="030F0702030302020204" pitchFamily="66" charset="0"/>
              </a:rPr>
              <a:t>REACTIONS D’OXYDO-REDUCTION</a:t>
            </a:r>
          </a:p>
        </p:txBody>
      </p:sp>
      <p:pic>
        <p:nvPicPr>
          <p:cNvPr id="14" name="Espace réservé d’image 13" descr="Arrière-plan numérique Point de données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6" name="Sous-titre 22">
            <a:extLst>
              <a:ext uri="{FF2B5EF4-FFF2-40B4-BE49-F238E27FC236}">
                <a16:creationId xmlns:a16="http://schemas.microsoft.com/office/drawing/2014/main" id="{32F868F7-BF30-5093-E588-A08C2505FF80}"/>
              </a:ext>
            </a:extLst>
          </p:cNvPr>
          <p:cNvSpPr txBox="1">
            <a:spLocks/>
          </p:cNvSpPr>
          <p:nvPr/>
        </p:nvSpPr>
        <p:spPr>
          <a:xfrm>
            <a:off x="7452360" y="5822830"/>
            <a:ext cx="4739640" cy="1035169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>
                <a:latin typeface="Comic Sans MS" panose="030F0702030302020204" pitchFamily="66" charset="0"/>
              </a:rPr>
              <a:t>Prof-TC</a:t>
            </a:r>
          </a:p>
          <a:p>
            <a:pPr marL="0" indent="0" algn="ctr">
              <a:buNone/>
            </a:pPr>
            <a:r>
              <a:rPr lang="fr-FR" dirty="0">
                <a:latin typeface="Comic Sans MS" panose="030F0702030302020204" pitchFamily="66" charset="0"/>
              </a:rPr>
              <a:t>www.prof-tc.fr</a:t>
            </a:r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B98AAF77-A3A7-D20D-AE50-F3F730203920}"/>
              </a:ext>
            </a:extLst>
          </p:cNvPr>
          <p:cNvSpPr txBox="1"/>
          <p:nvPr/>
        </p:nvSpPr>
        <p:spPr>
          <a:xfrm>
            <a:off x="0" y="0"/>
            <a:ext cx="12192000" cy="594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5 </a:t>
            </a:r>
            <a:r>
              <a:rPr lang="fr-FR" sz="32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- Composés à la fois oxydant et réducteur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EFFBF55-E0A1-315C-A094-52C4404A967F}"/>
              </a:ext>
            </a:extLst>
          </p:cNvPr>
          <p:cNvSpPr txBox="1"/>
          <p:nvPr/>
        </p:nvSpPr>
        <p:spPr>
          <a:xfrm>
            <a:off x="0" y="715666"/>
            <a:ext cx="12192000" cy="966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Certaines espèces chimiques peuvent être à la fois des oxydants et des réducteurs.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On dira alors qu'il s'agira d'une espèce amphotère.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4DC58ED-4717-5F6F-81FC-2F3FBD474154}"/>
              </a:ext>
            </a:extLst>
          </p:cNvPr>
          <p:cNvSpPr txBox="1"/>
          <p:nvPr/>
        </p:nvSpPr>
        <p:spPr>
          <a:xfrm>
            <a:off x="0" y="1990293"/>
            <a:ext cx="12192000" cy="4244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L'ion ferreux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se comporte parfois comme un réducteur, parfois comme un oxydant.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L'ion ferreux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est le réducteur du couple oxydant/réducteur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/ Fe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+ 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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L'ion ferreux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est l'oxydant du couple oxydant/réducteur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/ Fe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+ 2e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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Fe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51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17E70D75-A6AE-860A-3B6A-BA2BA9C22C06}"/>
              </a:ext>
            </a:extLst>
          </p:cNvPr>
          <p:cNvSpPr txBox="1"/>
          <p:nvPr/>
        </p:nvSpPr>
        <p:spPr>
          <a:xfrm>
            <a:off x="0" y="2026855"/>
            <a:ext cx="12192000" cy="3453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L'eau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se comporte parfois comme un réducteur, parfois comme un oxydant.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L'eau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est l'oxydant du couple oxydant/réducteur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/ H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2(g)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2H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+ 2e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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2HO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+ H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2(g)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L'eau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est le réducteur du couple oxydant/réducteur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2(g)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/ H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2(g)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+ 4H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+ 4e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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6H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DC6DE40-843B-FC0C-43D5-83CC72582A90}"/>
              </a:ext>
            </a:extLst>
          </p:cNvPr>
          <p:cNvSpPr txBox="1"/>
          <p:nvPr/>
        </p:nvSpPr>
        <p:spPr>
          <a:xfrm>
            <a:off x="0" y="0"/>
            <a:ext cx="12192000" cy="594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5 </a:t>
            </a:r>
            <a:r>
              <a:rPr lang="fr-FR" sz="32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- Composés à la fois oxydant et réducteur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11D4F82-DF7E-E75D-0772-B8BD3CB0E816}"/>
              </a:ext>
            </a:extLst>
          </p:cNvPr>
          <p:cNvSpPr txBox="1"/>
          <p:nvPr/>
        </p:nvSpPr>
        <p:spPr>
          <a:xfrm>
            <a:off x="0" y="715666"/>
            <a:ext cx="12192000" cy="966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Certaines espèces chimiques peuvent être à la fois des oxydants et des réducteurs.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On dira alors qu'il s'agira d'une espèce amphotère.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010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9CF94A07-973C-DD20-AB85-25EF729E6DEB}"/>
              </a:ext>
            </a:extLst>
          </p:cNvPr>
          <p:cNvSpPr txBox="1"/>
          <p:nvPr/>
        </p:nvSpPr>
        <p:spPr>
          <a:xfrm>
            <a:off x="0" y="0"/>
            <a:ext cx="12192000" cy="594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fr-FR" sz="32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- Conclusion sur les réactions d'oxydo-réduction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42DBF78-77ED-C060-2D71-F7A689FF3219}"/>
              </a:ext>
            </a:extLst>
          </p:cNvPr>
          <p:cNvSpPr txBox="1"/>
          <p:nvPr/>
        </p:nvSpPr>
        <p:spPr>
          <a:xfrm>
            <a:off x="0" y="839669"/>
            <a:ext cx="12192000" cy="55488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Toute réaction d'oxydoréduction fait intervenir l'oxydant d'un couple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Oxydant 1/Réducteur 1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qui reçoit un ou plusieurs électrons donnés par le réducteur autre couple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Oxydant 2/Réducteur 2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Oxydant 1 + n e</a:t>
            </a:r>
            <a:r>
              <a:rPr lang="fr-FR" sz="28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8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</a:t>
            </a:r>
            <a:r>
              <a:rPr lang="fr-FR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Réducteur 1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Réducteur 2</a:t>
            </a:r>
            <a:r>
              <a:rPr lang="fr-FR" sz="32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</a:t>
            </a:r>
            <a:r>
              <a:rPr lang="en-GB" sz="3200" b="1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Oxydant 2 + n e</a:t>
            </a:r>
            <a:r>
              <a:rPr lang="fr-FR" sz="28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L'équation de toute réaction d'oxydoréduction s'écrit donc: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Oxydant 1 + Réducteur 2 </a:t>
            </a:r>
            <a:r>
              <a:rPr lang="fr-FR" sz="32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</a:t>
            </a:r>
            <a:r>
              <a:rPr lang="fr-FR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Réducteur 1 + Oxydant 2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01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F3CCEC6B-A70C-92E8-ED0C-1EB8CB8A4727}"/>
              </a:ext>
            </a:extLst>
          </p:cNvPr>
          <p:cNvSpPr txBox="1"/>
          <p:nvPr/>
        </p:nvSpPr>
        <p:spPr>
          <a:xfrm>
            <a:off x="-1" y="213852"/>
            <a:ext cx="9468465" cy="21524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Pour savoir quelle réaction d'oxydoréduction aura lieu entre deux couples d'oxydant/réducteur, on utilise la règle du gamma direct.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Dans une réaction spontanée, l’oxydant le plus fort des deux couples réagit avec le réducteur le plus fort des deux couples.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38DC64C-C611-DD22-A4BD-8A67BC008A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610" y="56534"/>
            <a:ext cx="2416777" cy="26473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F53B334-88FB-8E74-98DD-C328BCD82FEC}"/>
              </a:ext>
            </a:extLst>
          </p:cNvPr>
          <p:cNvSpPr txBox="1"/>
          <p:nvPr/>
        </p:nvSpPr>
        <p:spPr>
          <a:xfrm>
            <a:off x="-1" y="2515813"/>
            <a:ext cx="89080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L'échelle ci-contre montre que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réagissent de façon naturelle en donnant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2(g)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(un gamma direct joint les réactifs et les produits). Par contre,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2(g)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ne réagissent pas (gamma indirect)</a:t>
            </a:r>
            <a:endParaRPr lang="fr-FR" sz="24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C269CD5-7222-A392-E5DB-977F55F5C500}"/>
              </a:ext>
            </a:extLst>
          </p:cNvPr>
          <p:cNvSpPr txBox="1"/>
          <p:nvPr/>
        </p:nvSpPr>
        <p:spPr>
          <a:xfrm>
            <a:off x="-1" y="4234985"/>
            <a:ext cx="8908025" cy="1085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 réaction spontanée s'écrit alors: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GB" sz="28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GB" sz="28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+ Na</a:t>
            </a:r>
            <a:r>
              <a:rPr lang="en-GB" sz="28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32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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omic Sans MS" panose="030F0702030302020204" pitchFamily="66" charset="0"/>
              </a:rPr>
              <a:t> 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GB" sz="28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2(g)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+ HO</a:t>
            </a:r>
            <a:r>
              <a:rPr lang="en-GB" sz="28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GB" sz="28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8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GB" sz="28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+ Na</a:t>
            </a:r>
            <a:r>
              <a:rPr lang="en-GB" sz="28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GB" sz="28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8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GB" sz="28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09150FC-13D4-25E5-542B-868EC9C036A1}"/>
              </a:ext>
            </a:extLst>
          </p:cNvPr>
          <p:cNvSpPr txBox="1"/>
          <p:nvPr/>
        </p:nvSpPr>
        <p:spPr>
          <a:xfrm>
            <a:off x="-1" y="5666910"/>
            <a:ext cx="89080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C'est une réaction dangereuse car elle est violente. Le dihydrogène peut s'enflammer au contact de l'oxygène de l'air</a:t>
            </a:r>
            <a:endParaRPr lang="fr-FR" sz="2400" dirty="0"/>
          </a:p>
        </p:txBody>
      </p:sp>
      <p:pic>
        <p:nvPicPr>
          <p:cNvPr id="12" name="Picture 17">
            <a:extLst>
              <a:ext uri="{FF2B5EF4-FFF2-40B4-BE49-F238E27FC236}">
                <a16:creationId xmlns:a16="http://schemas.microsoft.com/office/drawing/2014/main" id="{D2B8DD50-5129-1CDE-E370-925E320B0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8024" y="2866104"/>
            <a:ext cx="3102795" cy="391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orme libre : forme 13">
            <a:extLst>
              <a:ext uri="{FF2B5EF4-FFF2-40B4-BE49-F238E27FC236}">
                <a16:creationId xmlns:a16="http://schemas.microsoft.com/office/drawing/2014/main" id="{46D6FD18-C189-4E8E-D563-B0231375C72D}"/>
              </a:ext>
            </a:extLst>
          </p:cNvPr>
          <p:cNvSpPr/>
          <p:nvPr/>
        </p:nvSpPr>
        <p:spPr>
          <a:xfrm>
            <a:off x="9989521" y="5555226"/>
            <a:ext cx="1170092" cy="894736"/>
          </a:xfrm>
          <a:custGeom>
            <a:avLst/>
            <a:gdLst>
              <a:gd name="connsiteX0" fmla="*/ 56948 w 1547343"/>
              <a:gd name="connsiteY0" fmla="*/ 0 h 699029"/>
              <a:gd name="connsiteX1" fmla="*/ 1536498 w 1547343"/>
              <a:gd name="connsiteY1" fmla="*/ 476250 h 699029"/>
              <a:gd name="connsiteX2" fmla="*/ 691948 w 1547343"/>
              <a:gd name="connsiteY2" fmla="*/ 698500 h 699029"/>
              <a:gd name="connsiteX3" fmla="*/ 18848 w 1547343"/>
              <a:gd name="connsiteY3" fmla="*/ 520700 h 699029"/>
              <a:gd name="connsiteX4" fmla="*/ 1453948 w 1547343"/>
              <a:gd name="connsiteY4" fmla="*/ 12700 h 69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7343" h="699029">
                <a:moveTo>
                  <a:pt x="56948" y="0"/>
                </a:moveTo>
                <a:cubicBezTo>
                  <a:pt x="743806" y="179916"/>
                  <a:pt x="1430665" y="359833"/>
                  <a:pt x="1536498" y="476250"/>
                </a:cubicBezTo>
                <a:cubicBezTo>
                  <a:pt x="1642331" y="592667"/>
                  <a:pt x="944889" y="691092"/>
                  <a:pt x="691948" y="698500"/>
                </a:cubicBezTo>
                <a:cubicBezTo>
                  <a:pt x="439007" y="705908"/>
                  <a:pt x="-108152" y="635000"/>
                  <a:pt x="18848" y="520700"/>
                </a:cubicBezTo>
                <a:cubicBezTo>
                  <a:pt x="145848" y="406400"/>
                  <a:pt x="799898" y="209550"/>
                  <a:pt x="1453948" y="12700"/>
                </a:cubicBezTo>
              </a:path>
            </a:pathLst>
          </a:custGeom>
          <a:noFill/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314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3D04CB44-2246-B6A9-186B-114BA9C74C27}"/>
              </a:ext>
            </a:extLst>
          </p:cNvPr>
          <p:cNvSpPr txBox="1"/>
          <p:nvPr/>
        </p:nvSpPr>
        <p:spPr>
          <a:xfrm>
            <a:off x="0" y="0"/>
            <a:ext cx="12192000" cy="594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fr-FR" sz="32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- Action d'une solution d'acide chlorhydrique sur le zinc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93FCDCA-61B2-CBCC-4364-91E065351AF7}"/>
              </a:ext>
            </a:extLst>
          </p:cNvPr>
          <p:cNvSpPr txBox="1"/>
          <p:nvPr/>
        </p:nvSpPr>
        <p:spPr>
          <a:xfrm>
            <a:off x="0" y="682256"/>
            <a:ext cx="8634046" cy="3045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Les ions chlorure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présents dans la solution d'acide chlorhydrique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(H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+ Cl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sont passifs.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Les atomes de zinc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perdent, chacun, deux électrons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et se transforment en ions zinc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Les ions hydrogène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provenant des ions oxonium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gagnent chacun un électrons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et se transforment en molécules de dihydrogène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2(g)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7F9DD990-8358-33BF-80E1-A9D4D19DB804}"/>
              </a:ext>
            </a:extLst>
          </p:cNvPr>
          <p:cNvGrpSpPr>
            <a:grpSpLocks/>
          </p:cNvGrpSpPr>
          <p:nvPr/>
        </p:nvGrpSpPr>
        <p:grpSpPr bwMode="auto">
          <a:xfrm>
            <a:off x="8862651" y="788065"/>
            <a:ext cx="3267810" cy="2807696"/>
            <a:chOff x="7827" y="7729"/>
            <a:chExt cx="3252" cy="3257"/>
          </a:xfrm>
        </p:grpSpPr>
        <p:pic>
          <p:nvPicPr>
            <p:cNvPr id="1027" name="Picture 3">
              <a:extLst>
                <a:ext uri="{FF2B5EF4-FFF2-40B4-BE49-F238E27FC236}">
                  <a16:creationId xmlns:a16="http://schemas.microsoft.com/office/drawing/2014/main" id="{4AE0CEBB-5439-BFFE-16F5-E65048E717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7" y="7729"/>
              <a:ext cx="3223" cy="32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483A7EEC-9312-1669-DDB5-3D8B533FB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5" y="9287"/>
              <a:ext cx="1368" cy="2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aphicFrame>
          <p:nvGraphicFramePr>
            <p:cNvPr id="7" name="Objet 6">
              <a:extLst>
                <a:ext uri="{FF2B5EF4-FFF2-40B4-BE49-F238E27FC236}">
                  <a16:creationId xmlns:a16="http://schemas.microsoft.com/office/drawing/2014/main" id="{AE4AD920-55CE-8F67-6346-12D4F509C23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318" y="9173"/>
            <a:ext cx="1473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Picture" r:id="rId3" imgW="934200" imgH="291960" progId="Word.Picture.8">
                    <p:embed/>
                  </p:oleObj>
                </mc:Choice>
                <mc:Fallback>
                  <p:oleObj name="Picture" r:id="rId3" imgW="934200" imgH="291960" progId="Word.Picture.8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18" y="9173"/>
                          <a:ext cx="1473" cy="4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5562D802-0F50-0A36-CB83-B05A0413F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6" y="10484"/>
              <a:ext cx="399" cy="2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DC26E888-09C0-D6EB-6590-0599E0D72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98" y="8945"/>
              <a:ext cx="342" cy="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aphicFrame>
          <p:nvGraphicFramePr>
            <p:cNvPr id="10" name="Objet 9">
              <a:extLst>
                <a:ext uri="{FF2B5EF4-FFF2-40B4-BE49-F238E27FC236}">
                  <a16:creationId xmlns:a16="http://schemas.microsoft.com/office/drawing/2014/main" id="{0BDC687A-960E-BD7D-C944-1F0BBF84609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598" y="10427"/>
            <a:ext cx="461" cy="3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91960" imgH="241200" progId="Equation.DSMT4">
                    <p:embed/>
                  </p:oleObj>
                </mc:Choice>
                <mc:Fallback>
                  <p:oleObj name="Equation" r:id="rId5" imgW="291960" imgH="2412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98" y="10427"/>
                          <a:ext cx="461" cy="3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t 10">
              <a:extLst>
                <a:ext uri="{FF2B5EF4-FFF2-40B4-BE49-F238E27FC236}">
                  <a16:creationId xmlns:a16="http://schemas.microsoft.com/office/drawing/2014/main" id="{37F3FBDD-4DA2-6FAC-F438-E1A1D3CE635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598" y="9002"/>
            <a:ext cx="481" cy="3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304560" imgH="241200" progId="Equation.DSMT4">
                    <p:embed/>
                  </p:oleObj>
                </mc:Choice>
                <mc:Fallback>
                  <p:oleObj name="Equation" r:id="rId7" imgW="304560" imgH="2412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98" y="9002"/>
                          <a:ext cx="481" cy="3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4E51FEE0-CC0B-B98D-E011-DDF7E3001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735630"/>
              </p:ext>
            </p:extLst>
          </p:nvPr>
        </p:nvGraphicFramePr>
        <p:xfrm>
          <a:off x="347419" y="3920928"/>
          <a:ext cx="11497162" cy="27684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86483">
                  <a:extLst>
                    <a:ext uri="{9D8B030D-6E8A-4147-A177-3AD203B41FA5}">
                      <a16:colId xmlns:a16="http://schemas.microsoft.com/office/drawing/2014/main" val="24298865"/>
                    </a:ext>
                  </a:extLst>
                </a:gridCol>
                <a:gridCol w="2071947">
                  <a:extLst>
                    <a:ext uri="{9D8B030D-6E8A-4147-A177-3AD203B41FA5}">
                      <a16:colId xmlns:a16="http://schemas.microsoft.com/office/drawing/2014/main" val="19915863"/>
                    </a:ext>
                  </a:extLst>
                </a:gridCol>
                <a:gridCol w="448409">
                  <a:extLst>
                    <a:ext uri="{9D8B030D-6E8A-4147-A177-3AD203B41FA5}">
                      <a16:colId xmlns:a16="http://schemas.microsoft.com/office/drawing/2014/main" val="867858028"/>
                    </a:ext>
                  </a:extLst>
                </a:gridCol>
                <a:gridCol w="1978269">
                  <a:extLst>
                    <a:ext uri="{9D8B030D-6E8A-4147-A177-3AD203B41FA5}">
                      <a16:colId xmlns:a16="http://schemas.microsoft.com/office/drawing/2014/main" val="3758545305"/>
                    </a:ext>
                  </a:extLst>
                </a:gridCol>
                <a:gridCol w="1047307">
                  <a:extLst>
                    <a:ext uri="{9D8B030D-6E8A-4147-A177-3AD203B41FA5}">
                      <a16:colId xmlns:a16="http://schemas.microsoft.com/office/drawing/2014/main" val="3788957730"/>
                    </a:ext>
                  </a:extLst>
                </a:gridCol>
                <a:gridCol w="1986039">
                  <a:extLst>
                    <a:ext uri="{9D8B030D-6E8A-4147-A177-3AD203B41FA5}">
                      <a16:colId xmlns:a16="http://schemas.microsoft.com/office/drawing/2014/main" val="2668778351"/>
                    </a:ext>
                  </a:extLst>
                </a:gridCol>
                <a:gridCol w="562708">
                  <a:extLst>
                    <a:ext uri="{9D8B030D-6E8A-4147-A177-3AD203B41FA5}">
                      <a16:colId xmlns:a16="http://schemas.microsoft.com/office/drawing/2014/main" val="2637196980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3304858814"/>
                    </a:ext>
                  </a:extLst>
                </a:gridCol>
              </a:tblGrid>
              <a:tr h="24930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Couple Zn</a:t>
                      </a:r>
                      <a:r>
                        <a:rPr lang="fr-FR" sz="2400" b="1" baseline="30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/Zn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</a:t>
                      </a:r>
                      <a:r>
                        <a:rPr lang="fr-FR" sz="2400" b="1" baseline="-25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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</a:t>
                      </a:r>
                      <a:r>
                        <a:rPr lang="fr-FR" sz="2400" b="1" baseline="30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lang="fr-FR" sz="2400" b="1" baseline="-25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(aq)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e</a:t>
                      </a:r>
                      <a:r>
                        <a:rPr lang="fr-FR" sz="2400" b="1" baseline="30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745330"/>
                  </a:ext>
                </a:extLst>
              </a:tr>
              <a:tr h="1866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Réducteur 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Oxydant 1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197880"/>
                  </a:ext>
                </a:extLst>
              </a:tr>
              <a:tr h="24930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Couple</a:t>
                      </a:r>
                      <a:r>
                        <a:rPr lang="fr-FR" sz="24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fr-FR" sz="2400" b="1" baseline="30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/H</a:t>
                      </a:r>
                      <a:r>
                        <a:rPr lang="fr-FR" sz="2400" b="1" baseline="-25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e</a:t>
                      </a:r>
                      <a:r>
                        <a:rPr lang="fr-FR" sz="2400" b="1" baseline="30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2H</a:t>
                      </a:r>
                      <a:r>
                        <a:rPr lang="fr-FR" sz="2400" b="1" baseline="30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fr-FR" sz="2400" b="1" baseline="-25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2400" b="1" baseline="-25000" dirty="0" err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</a:t>
                      </a:r>
                      <a:r>
                        <a:rPr lang="fr-FR" sz="2400" b="1" baseline="-25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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fr-FR" sz="2400" b="1" baseline="-25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2(g)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2129000"/>
                  </a:ext>
                </a:extLst>
              </a:tr>
              <a:tr h="1866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Oxydant 2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Réducteur 2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2072473"/>
                  </a:ext>
                </a:extLst>
              </a:tr>
              <a:tr h="2493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</a:t>
                      </a:r>
                      <a:r>
                        <a:rPr lang="fr-FR" sz="2400" b="1" baseline="-25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(s)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2H</a:t>
                      </a:r>
                      <a:r>
                        <a:rPr lang="fr-FR" sz="2400" b="1" baseline="30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fr-FR" sz="2400" b="1" baseline="-25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2400" b="1" baseline="-25000" dirty="0" err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</a:t>
                      </a:r>
                      <a:r>
                        <a:rPr lang="fr-FR" sz="2400" b="1" baseline="-25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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</a:t>
                      </a:r>
                      <a:r>
                        <a:rPr lang="fr-FR" sz="2400" b="1" baseline="30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lang="fr-FR" sz="2400" b="1" baseline="-25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(aq)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fr-FR" sz="2400" b="1" baseline="-25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2(g)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707901"/>
                  </a:ext>
                </a:extLst>
              </a:tr>
              <a:tr h="1866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Réducteur 1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Oxydant 2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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Oxydant 1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Réducteur 2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50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953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FFD7E284-198A-E09F-6CE4-A3555DA8E761}"/>
              </a:ext>
            </a:extLst>
          </p:cNvPr>
          <p:cNvSpPr txBox="1"/>
          <p:nvPr/>
        </p:nvSpPr>
        <p:spPr>
          <a:xfrm>
            <a:off x="0" y="0"/>
            <a:ext cx="12192000" cy="590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fr-FR" sz="32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- Réduction des ions cuivrique par le métal zinc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3D93094-9224-3F38-CBD5-118410CF4706}"/>
              </a:ext>
            </a:extLst>
          </p:cNvPr>
          <p:cNvSpPr txBox="1"/>
          <p:nvPr/>
        </p:nvSpPr>
        <p:spPr>
          <a:xfrm>
            <a:off x="-1464" y="753851"/>
            <a:ext cx="804642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On réalise l'expérience schématisée ci-contre. Une plaque de zinc métallique est plongée dans une solution aqueuse de sulfate de cuivre (II)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CuSO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de couleur bleutée</a:t>
            </a:r>
            <a:r>
              <a:rPr lang="fr-FR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Après quelques minutes, on observe la disparition de la couleur bleue des ions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et un dépôt de cuivre rouge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sur la plaque de zinc. Si on verse de la soude dans la solution, on observe un précipité blanc d’hydroxyde de zinc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Zn(OH)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2(s)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2A48437-87D2-7555-8E23-453C3BB0A0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596" y="797811"/>
            <a:ext cx="4082404" cy="3325780"/>
          </a:xfrm>
          <a:prstGeom prst="rect">
            <a:avLst/>
          </a:prstGeom>
        </p:spPr>
      </p:pic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41BD3973-8DE9-8C7D-887C-B8A79B8BD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652036"/>
              </p:ext>
            </p:extLst>
          </p:nvPr>
        </p:nvGraphicFramePr>
        <p:xfrm>
          <a:off x="392662" y="4258686"/>
          <a:ext cx="11406676" cy="22754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86483">
                  <a:extLst>
                    <a:ext uri="{9D8B030D-6E8A-4147-A177-3AD203B41FA5}">
                      <a16:colId xmlns:a16="http://schemas.microsoft.com/office/drawing/2014/main" val="2085691338"/>
                    </a:ext>
                  </a:extLst>
                </a:gridCol>
                <a:gridCol w="2045570">
                  <a:extLst>
                    <a:ext uri="{9D8B030D-6E8A-4147-A177-3AD203B41FA5}">
                      <a16:colId xmlns:a16="http://schemas.microsoft.com/office/drawing/2014/main" val="1136323835"/>
                    </a:ext>
                  </a:extLst>
                </a:gridCol>
                <a:gridCol w="360485">
                  <a:extLst>
                    <a:ext uri="{9D8B030D-6E8A-4147-A177-3AD203B41FA5}">
                      <a16:colId xmlns:a16="http://schemas.microsoft.com/office/drawing/2014/main" val="399909412"/>
                    </a:ext>
                  </a:extLst>
                </a:gridCol>
                <a:gridCol w="1837592">
                  <a:extLst>
                    <a:ext uri="{9D8B030D-6E8A-4147-A177-3AD203B41FA5}">
                      <a16:colId xmlns:a16="http://schemas.microsoft.com/office/drawing/2014/main" val="1596044033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523434468"/>
                    </a:ext>
                  </a:extLst>
                </a:gridCol>
                <a:gridCol w="2118946">
                  <a:extLst>
                    <a:ext uri="{9D8B030D-6E8A-4147-A177-3AD203B41FA5}">
                      <a16:colId xmlns:a16="http://schemas.microsoft.com/office/drawing/2014/main" val="1055147796"/>
                    </a:ext>
                  </a:extLst>
                </a:gridCol>
                <a:gridCol w="501162">
                  <a:extLst>
                    <a:ext uri="{9D8B030D-6E8A-4147-A177-3AD203B41FA5}">
                      <a16:colId xmlns:a16="http://schemas.microsoft.com/office/drawing/2014/main" val="300250304"/>
                    </a:ext>
                  </a:extLst>
                </a:gridCol>
                <a:gridCol w="2259623">
                  <a:extLst>
                    <a:ext uri="{9D8B030D-6E8A-4147-A177-3AD203B41FA5}">
                      <a16:colId xmlns:a16="http://schemas.microsoft.com/office/drawing/2014/main" val="2452074789"/>
                    </a:ext>
                  </a:extLst>
                </a:gridCol>
              </a:tblGrid>
              <a:tr h="24930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Couple Zn</a:t>
                      </a:r>
                      <a:r>
                        <a:rPr lang="fr-FR" sz="2400" b="1" baseline="30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/Zn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</a:t>
                      </a:r>
                      <a:r>
                        <a:rPr lang="fr-FR" sz="2400" b="1" baseline="-25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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</a:t>
                      </a:r>
                      <a:r>
                        <a:rPr lang="fr-FR" sz="2400" b="1" baseline="30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lang="fr-FR" sz="2400" b="1" baseline="-25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(aq)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e</a:t>
                      </a:r>
                      <a:r>
                        <a:rPr lang="fr-FR" sz="2400" b="1" baseline="30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029035"/>
                  </a:ext>
                </a:extLst>
              </a:tr>
              <a:tr h="1866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Réducteur 1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Oxydant 1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028065"/>
                  </a:ext>
                </a:extLst>
              </a:tr>
              <a:tr h="24930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Couple</a:t>
                      </a:r>
                      <a:r>
                        <a:rPr lang="fr-FR" sz="24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</a:t>
                      </a:r>
                      <a:r>
                        <a:rPr lang="fr-FR" sz="2400" b="1" baseline="30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/Cu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e</a:t>
                      </a:r>
                      <a:r>
                        <a:rPr lang="fr-FR" sz="2400" b="1" baseline="30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</a:t>
                      </a:r>
                      <a:r>
                        <a:rPr lang="fr-FR" sz="2400" b="1" baseline="30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lang="fr-FR" sz="2400" b="1" baseline="-25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(aq)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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</a:t>
                      </a:r>
                      <a:r>
                        <a:rPr lang="fr-FR" sz="2400" b="1" baseline="-25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116708"/>
                  </a:ext>
                </a:extLst>
              </a:tr>
              <a:tr h="1866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Oxydant 2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Réducteur 2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629168"/>
                  </a:ext>
                </a:extLst>
              </a:tr>
              <a:tr h="2493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</a:t>
                      </a:r>
                      <a:r>
                        <a:rPr lang="fr-FR" sz="2400" b="1" baseline="-25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</a:t>
                      </a:r>
                      <a:r>
                        <a:rPr lang="fr-FR" sz="2400" b="1" baseline="30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lang="fr-FR" sz="2400" b="1" baseline="-25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(aq)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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</a:t>
                      </a:r>
                      <a:r>
                        <a:rPr lang="fr-FR" sz="2400" b="1" baseline="30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lang="fr-FR" sz="2400" b="1" baseline="-25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(aq)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</a:t>
                      </a:r>
                      <a:r>
                        <a:rPr lang="fr-FR" sz="2400" b="1" baseline="-25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(s)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487912"/>
                  </a:ext>
                </a:extLst>
              </a:tr>
              <a:tr h="1866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Réducteur 1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Oxydant 2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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Oxydant 1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Réducteur 2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504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694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69596B34-57E1-0275-06BD-A9C34B13E406}"/>
              </a:ext>
            </a:extLst>
          </p:cNvPr>
          <p:cNvSpPr txBox="1"/>
          <p:nvPr/>
        </p:nvSpPr>
        <p:spPr>
          <a:xfrm>
            <a:off x="-1464" y="0"/>
            <a:ext cx="12193464" cy="531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9 </a:t>
            </a:r>
            <a:r>
              <a:rPr lang="fr-FR" sz="28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- Réduction des ions permanganates par les ions fer II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3B3791-5740-D898-8601-47E58DB895F8}"/>
              </a:ext>
            </a:extLst>
          </p:cNvPr>
          <p:cNvSpPr txBox="1"/>
          <p:nvPr/>
        </p:nvSpPr>
        <p:spPr>
          <a:xfrm>
            <a:off x="0" y="527423"/>
            <a:ext cx="12192000" cy="3147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Dans un bécher on met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10 </a:t>
            </a:r>
            <a:r>
              <a:rPr lang="fr-FR" sz="24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mL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d'une solution de concentration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 = 0,1 mol.L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de permanganate de potassium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+ MnO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acidifié par quelques gouttes d'acide sulfurique concentré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2H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+ SO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 mélange possède la couleur violette des ions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MnO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On ajoute progressivement une solution de concentration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 = 0,1 mol.L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de sulfate ferreux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+ SO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 couleur violette finit par disparaître.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 descr="Une image contenant texte, intérieur&#10;&#10;Description générée automatiquement">
            <a:extLst>
              <a:ext uri="{FF2B5EF4-FFF2-40B4-BE49-F238E27FC236}">
                <a16:creationId xmlns:a16="http://schemas.microsoft.com/office/drawing/2014/main" id="{69321A98-4DEB-3FFF-9814-F38767D49D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520" y="3675401"/>
            <a:ext cx="7103496" cy="30617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795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62FFD4FB-4E40-E5EB-CEEF-88CF1F5683FB}"/>
              </a:ext>
            </a:extLst>
          </p:cNvPr>
          <p:cNvSpPr txBox="1"/>
          <p:nvPr/>
        </p:nvSpPr>
        <p:spPr>
          <a:xfrm>
            <a:off x="-1464" y="0"/>
            <a:ext cx="12193464" cy="864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Les ions fer (II)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se sont transformés en ions fer (III)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Ils ont été oxydés par les ions permanganate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MnO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96F3F0E-DA53-8844-42AE-FE28BE287D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18795"/>
              </p:ext>
            </p:extLst>
          </p:nvPr>
        </p:nvGraphicFramePr>
        <p:xfrm>
          <a:off x="0" y="1699609"/>
          <a:ext cx="12063046" cy="3456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12277">
                  <a:extLst>
                    <a:ext uri="{9D8B030D-6E8A-4147-A177-3AD203B41FA5}">
                      <a16:colId xmlns:a16="http://schemas.microsoft.com/office/drawing/2014/main" val="2345265267"/>
                    </a:ext>
                  </a:extLst>
                </a:gridCol>
                <a:gridCol w="1529861">
                  <a:extLst>
                    <a:ext uri="{9D8B030D-6E8A-4147-A177-3AD203B41FA5}">
                      <a16:colId xmlns:a16="http://schemas.microsoft.com/office/drawing/2014/main" val="3102759774"/>
                    </a:ext>
                  </a:extLst>
                </a:gridCol>
                <a:gridCol w="360485">
                  <a:extLst>
                    <a:ext uri="{9D8B030D-6E8A-4147-A177-3AD203B41FA5}">
                      <a16:colId xmlns:a16="http://schemas.microsoft.com/office/drawing/2014/main" val="2907220895"/>
                    </a:ext>
                  </a:extLst>
                </a:gridCol>
                <a:gridCol w="641839">
                  <a:extLst>
                    <a:ext uri="{9D8B030D-6E8A-4147-A177-3AD203B41FA5}">
                      <a16:colId xmlns:a16="http://schemas.microsoft.com/office/drawing/2014/main" val="501405070"/>
                    </a:ext>
                  </a:extLst>
                </a:gridCol>
                <a:gridCol w="527750">
                  <a:extLst>
                    <a:ext uri="{9D8B030D-6E8A-4147-A177-3AD203B41FA5}">
                      <a16:colId xmlns:a16="http://schemas.microsoft.com/office/drawing/2014/main" val="3480672833"/>
                    </a:ext>
                  </a:extLst>
                </a:gridCol>
                <a:gridCol w="1353803">
                  <a:extLst>
                    <a:ext uri="{9D8B030D-6E8A-4147-A177-3AD203B41FA5}">
                      <a16:colId xmlns:a16="http://schemas.microsoft.com/office/drawing/2014/main" val="386280179"/>
                    </a:ext>
                  </a:extLst>
                </a:gridCol>
                <a:gridCol w="870564">
                  <a:extLst>
                    <a:ext uri="{9D8B030D-6E8A-4147-A177-3AD203B41FA5}">
                      <a16:colId xmlns:a16="http://schemas.microsoft.com/office/drawing/2014/main" val="1584433035"/>
                    </a:ext>
                  </a:extLst>
                </a:gridCol>
                <a:gridCol w="1644036">
                  <a:extLst>
                    <a:ext uri="{9D8B030D-6E8A-4147-A177-3AD203B41FA5}">
                      <a16:colId xmlns:a16="http://schemas.microsoft.com/office/drawing/2014/main" val="755282620"/>
                    </a:ext>
                  </a:extLst>
                </a:gridCol>
                <a:gridCol w="606670">
                  <a:extLst>
                    <a:ext uri="{9D8B030D-6E8A-4147-A177-3AD203B41FA5}">
                      <a16:colId xmlns:a16="http://schemas.microsoft.com/office/drawing/2014/main" val="1763584159"/>
                    </a:ext>
                  </a:extLst>
                </a:gridCol>
                <a:gridCol w="1626577">
                  <a:extLst>
                    <a:ext uri="{9D8B030D-6E8A-4147-A177-3AD203B41FA5}">
                      <a16:colId xmlns:a16="http://schemas.microsoft.com/office/drawing/2014/main" val="2437274673"/>
                    </a:ext>
                  </a:extLst>
                </a:gridCol>
                <a:gridCol w="395653">
                  <a:extLst>
                    <a:ext uri="{9D8B030D-6E8A-4147-A177-3AD203B41FA5}">
                      <a16:colId xmlns:a16="http://schemas.microsoft.com/office/drawing/2014/main" val="2241014210"/>
                    </a:ext>
                  </a:extLst>
                </a:gridCol>
                <a:gridCol w="993531">
                  <a:extLst>
                    <a:ext uri="{9D8B030D-6E8A-4147-A177-3AD203B41FA5}">
                      <a16:colId xmlns:a16="http://schemas.microsoft.com/office/drawing/2014/main" val="958673611"/>
                    </a:ext>
                  </a:extLst>
                </a:gridCol>
              </a:tblGrid>
              <a:tr h="5760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Couple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</a:t>
                      </a:r>
                      <a:r>
                        <a:rPr lang="fr-FR" sz="2000" b="1" baseline="30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3+</a:t>
                      </a: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/Fe</a:t>
                      </a:r>
                      <a:r>
                        <a:rPr lang="fr-FR" sz="2000" b="1" baseline="30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2+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Fe</a:t>
                      </a:r>
                      <a:r>
                        <a:rPr lang="fr-FR" sz="2000" b="1" baseline="30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lang="fr-FR" sz="2000" b="1" baseline="-25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(aq)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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Fe</a:t>
                      </a:r>
                      <a:r>
                        <a:rPr lang="fr-FR" sz="2000" b="1" baseline="30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3+</a:t>
                      </a:r>
                      <a:r>
                        <a:rPr lang="fr-FR" sz="2000" b="1" baseline="-25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(aq)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e</a:t>
                      </a:r>
                      <a:r>
                        <a:rPr lang="fr-FR" sz="2000" b="1" baseline="30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849082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Réducteur 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Oxydant 1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457186"/>
                  </a:ext>
                </a:extLst>
              </a:tr>
              <a:tr h="5760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Couple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MnO</a:t>
                      </a:r>
                      <a:r>
                        <a:rPr lang="fr-FR" sz="2000" b="1" baseline="-25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fr-FR" sz="2000" b="1" baseline="30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/Mn</a:t>
                      </a:r>
                      <a:r>
                        <a:rPr lang="fr-FR" sz="2000" b="1" baseline="30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2+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e</a:t>
                      </a:r>
                      <a:r>
                        <a:rPr lang="fr-FR" sz="2000" b="1" baseline="30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8H</a:t>
                      </a:r>
                      <a:r>
                        <a:rPr lang="fr-FR" sz="2000" b="1" baseline="30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MnO</a:t>
                      </a:r>
                      <a:r>
                        <a:rPr lang="fr-FR" sz="2000" b="1" baseline="-25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fr-FR" sz="2000" b="1" baseline="30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fr-FR" sz="2000" b="1" baseline="-25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2000" b="1" baseline="-25000" dirty="0" err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</a:t>
                      </a:r>
                      <a:r>
                        <a:rPr lang="fr-FR" sz="2000" b="1" baseline="-25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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Mn</a:t>
                      </a:r>
                      <a:r>
                        <a:rPr lang="fr-FR" sz="2000" b="1" baseline="30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lang="fr-FR" sz="2000" b="1" baseline="-25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(aq)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4H</a:t>
                      </a:r>
                      <a:r>
                        <a:rPr lang="fr-FR" sz="2000" b="1" baseline="-25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fr-FR" sz="2000" b="1" baseline="-25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(l)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77220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Oxydant 2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Réducteur 2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9213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Fe</a:t>
                      </a:r>
                      <a:r>
                        <a:rPr lang="fr-FR" sz="2000" b="1" baseline="30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lang="fr-FR" sz="2000" b="1" baseline="-25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(aq)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8H</a:t>
                      </a:r>
                      <a:r>
                        <a:rPr lang="fr-FR" sz="2000" b="1" baseline="30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MnO</a:t>
                      </a:r>
                      <a:r>
                        <a:rPr lang="fr-FR" sz="2000" b="1" baseline="-25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fr-FR" sz="2000" b="1" baseline="30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fr-FR" sz="2000" b="1" baseline="-25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(aq)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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Fe</a:t>
                      </a:r>
                      <a:r>
                        <a:rPr lang="fr-FR" sz="2000" b="1" baseline="30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3+</a:t>
                      </a:r>
                      <a:r>
                        <a:rPr lang="fr-FR" sz="2000" b="1" baseline="-25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2000" b="1" baseline="-25000" dirty="0" err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</a:t>
                      </a:r>
                      <a:r>
                        <a:rPr lang="fr-FR" sz="2000" b="1" baseline="-25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Mn</a:t>
                      </a:r>
                      <a:r>
                        <a:rPr lang="fr-FR" sz="2000" b="1" baseline="30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lang="fr-FR" sz="2000" b="1" baseline="-25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2000" b="1" baseline="-25000" dirty="0" err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</a:t>
                      </a:r>
                      <a:r>
                        <a:rPr lang="fr-FR" sz="2000" b="1" baseline="-25000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4H</a:t>
                      </a:r>
                      <a:r>
                        <a:rPr lang="fr-FR" sz="2000" b="1" baseline="-25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fr-FR" sz="2000" b="1" baseline="-25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(l)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38617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Réducteur 1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Oxydant 2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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Oxydant 1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Réducteur 2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FFFF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484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853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>
            <a:extLst>
              <a:ext uri="{FF2B5EF4-FFF2-40B4-BE49-F238E27FC236}">
                <a16:creationId xmlns:a16="http://schemas.microsoft.com/office/drawing/2014/main" id="{F8FAEED9-1ECD-45F9-87A0-9394BAEAB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281354"/>
            <a:ext cx="5437187" cy="2112249"/>
          </a:xfrm>
        </p:spPr>
        <p:txBody>
          <a:bodyPr rtlCol="0"/>
          <a:lstStyle/>
          <a:p>
            <a:pPr algn="ctr" rtl="0"/>
            <a:r>
              <a:rPr lang="fr-FR" dirty="0">
                <a:latin typeface="Comic Sans MS" panose="030F0702030302020204" pitchFamily="66" charset="0"/>
              </a:rPr>
              <a:t>REACTIONS D’OXYDO-REDUCTION</a:t>
            </a:r>
          </a:p>
        </p:txBody>
      </p:sp>
      <p:sp>
        <p:nvSpPr>
          <p:cNvPr id="23" name="Sous-titre 22">
            <a:extLst>
              <a:ext uri="{FF2B5EF4-FFF2-40B4-BE49-F238E27FC236}">
                <a16:creationId xmlns:a16="http://schemas.microsoft.com/office/drawing/2014/main" id="{8E5E4638-9BCB-4C2E-914F-CC868E202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4285638"/>
            <a:ext cx="5437187" cy="1167084"/>
          </a:xfrm>
        </p:spPr>
        <p:txBody>
          <a:bodyPr rtlCol="0"/>
          <a:lstStyle/>
          <a:p>
            <a:pPr algn="ctr" rtl="0"/>
            <a:r>
              <a:rPr lang="fr-FR" dirty="0">
                <a:latin typeface="Comic Sans MS" panose="030F0702030302020204" pitchFamily="66" charset="0"/>
              </a:rPr>
              <a:t>Prof-TC</a:t>
            </a:r>
          </a:p>
          <a:p>
            <a:pPr algn="ctr" rtl="0"/>
            <a:r>
              <a:rPr lang="fr-FR" dirty="0">
                <a:latin typeface="Comic Sans MS" panose="030F0702030302020204" pitchFamily="66" charset="0"/>
              </a:rPr>
              <a:t>www.prof-tc.fr</a:t>
            </a:r>
          </a:p>
        </p:txBody>
      </p:sp>
      <p:pic>
        <p:nvPicPr>
          <p:cNvPr id="27" name="Espace réservé d’image 26" descr="Arrière-plan numérique Point de données">
            <a:extLst>
              <a:ext uri="{FF2B5EF4-FFF2-40B4-BE49-F238E27FC236}">
                <a16:creationId xmlns:a16="http://schemas.microsoft.com/office/drawing/2014/main" id="{9E660784-34E2-4CDA-926A-DDD6AAF3504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548640"/>
            <a:ext cx="5084064" cy="2880360"/>
          </a:xfrm>
        </p:spPr>
      </p:pic>
      <p:pic>
        <p:nvPicPr>
          <p:cNvPr id="33" name="Espace réservé d’image 32" descr="Arrière-plan numérique Point de données">
            <a:extLst>
              <a:ext uri="{FF2B5EF4-FFF2-40B4-BE49-F238E27FC236}">
                <a16:creationId xmlns:a16="http://schemas.microsoft.com/office/drawing/2014/main" id="{48106962-23C6-4DFE-BB3A-E5FFF03F38C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3429000"/>
            <a:ext cx="5084064" cy="2880360"/>
          </a:xfrm>
        </p:spPr>
      </p:pic>
    </p:spTree>
    <p:extLst>
      <p:ext uri="{BB962C8B-B14F-4D97-AF65-F5344CB8AC3E}">
        <p14:creationId xmlns:p14="http://schemas.microsoft.com/office/powerpoint/2010/main" val="324779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oneTexte 20">
            <a:extLst>
              <a:ext uri="{FF2B5EF4-FFF2-40B4-BE49-F238E27FC236}">
                <a16:creationId xmlns:a16="http://schemas.microsoft.com/office/drawing/2014/main" id="{022125B5-C6AD-0BB9-F5F7-36596BFD188D}"/>
              </a:ext>
            </a:extLst>
          </p:cNvPr>
          <p:cNvSpPr txBox="1"/>
          <p:nvPr/>
        </p:nvSpPr>
        <p:spPr>
          <a:xfrm>
            <a:off x="0" y="0"/>
            <a:ext cx="12192000" cy="590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1 - Oxydant</a:t>
            </a:r>
            <a:endParaRPr lang="fr-FR" sz="3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A7045C6A-41E8-C921-720A-B5DF63E4E3B7}"/>
              </a:ext>
            </a:extLst>
          </p:cNvPr>
          <p:cNvSpPr txBox="1"/>
          <p:nvPr/>
        </p:nvSpPr>
        <p:spPr>
          <a:xfrm>
            <a:off x="0" y="736346"/>
            <a:ext cx="12192000" cy="4372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oxydant est une espèce chimique pouvant capter un ou plusieurs électrons e</a:t>
            </a:r>
            <a:r>
              <a:rPr lang="fr-FR" sz="2400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L'ion </a:t>
            </a:r>
            <a:r>
              <a:rPr lang="fr-FR" sz="2400" dirty="0" err="1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tetrathionate</a:t>
            </a: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 un oxydant car il est capable de capter deux électrons en donnant l’ion thiosulfate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8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sz="28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28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sz="28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fr-FR" sz="28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800" b="1" baseline="-25000" dirty="0" err="1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fr-FR" sz="28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+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omic Sans MS" panose="030F0702030302020204" pitchFamily="66" charset="0"/>
              </a:rPr>
              <a:t> 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2e</a:t>
            </a:r>
            <a:r>
              <a:rPr lang="en-GB" sz="28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omic Sans MS" panose="030F0702030302020204" pitchFamily="66" charset="0"/>
              </a:rPr>
              <a:t> 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omic Sans MS" panose="030F0702030302020204" pitchFamily="66" charset="0"/>
                <a:sym typeface="Wingdings 3" panose="05040102010807070707" pitchFamily="18" charset="2"/>
              </a:rPr>
              <a:t>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omic Sans MS" panose="030F0702030302020204" pitchFamily="66" charset="0"/>
              </a:rPr>
              <a:t> </a:t>
            </a:r>
            <a:r>
              <a:rPr lang="fr-FR" sz="28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8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8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28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28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fr-FR" sz="28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800" b="1" baseline="-25000" dirty="0" err="1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fr-FR" sz="28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2400" dirty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L'ion permanganate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 un oxydant en milieu acide car il est capable de capter cinq électrons en donnant l’ion manganèse (II)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8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fr-FR" sz="28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sz="28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8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800" b="1" baseline="-25000" dirty="0" err="1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fr-FR" sz="28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+ 8H</a:t>
            </a:r>
            <a:r>
              <a:rPr lang="en-GB" sz="28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GB" sz="28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8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GB" sz="28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+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omic Sans MS" panose="030F0702030302020204" pitchFamily="66" charset="0"/>
              </a:rPr>
              <a:t> 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5e</a:t>
            </a:r>
            <a:r>
              <a:rPr lang="en-GB" sz="28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omic Sans MS" panose="030F0702030302020204" pitchFamily="66" charset="0"/>
                <a:sym typeface="Wingdings 3" panose="05040102010807070707" pitchFamily="18" charset="2"/>
              </a:rPr>
              <a:t> 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omic Sans MS" panose="030F0702030302020204" pitchFamily="66" charset="0"/>
              </a:rPr>
              <a:t> </a:t>
            </a:r>
            <a:r>
              <a:rPr lang="fr-FR" sz="28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fr-FR" sz="28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fr-FR" sz="28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800" b="1" baseline="-25000" dirty="0" err="1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fr-FR" sz="2800" b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23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50C6514F-A8D9-B5B4-82CE-B1246FE2A12E}"/>
              </a:ext>
            </a:extLst>
          </p:cNvPr>
          <p:cNvSpPr txBox="1"/>
          <p:nvPr/>
        </p:nvSpPr>
        <p:spPr>
          <a:xfrm>
            <a:off x="0" y="0"/>
            <a:ext cx="12192000" cy="590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2 - Réducteur</a:t>
            </a:r>
            <a:endParaRPr lang="fr-FR" sz="3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9444504-6A86-2A31-DF80-A3D0E5BF574E}"/>
              </a:ext>
            </a:extLst>
          </p:cNvPr>
          <p:cNvSpPr txBox="1"/>
          <p:nvPr/>
        </p:nvSpPr>
        <p:spPr>
          <a:xfrm>
            <a:off x="-1" y="872627"/>
            <a:ext cx="12191999" cy="4372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réducteur est une espèce chimique pouvant donner un ou plusieurs électrons e</a:t>
            </a:r>
            <a:r>
              <a:rPr lang="fr-FR" sz="2400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zinc </a:t>
            </a:r>
            <a:r>
              <a:rPr lang="en-GB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 un réducteur car il est capable de donner deux électrons en donnant l’ion zinc (II) </a:t>
            </a:r>
            <a:r>
              <a:rPr lang="en-GB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r>
              <a:rPr lang="en-GB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r>
              <a:rPr lang="en-GB" sz="28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omic Sans MS" panose="030F0702030302020204" pitchFamily="66" charset="0"/>
                <a:sym typeface="Wingdings 3" panose="05040102010807070707" pitchFamily="18" charset="2"/>
              </a:rPr>
              <a:t> 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Zn</a:t>
            </a:r>
            <a:r>
              <a:rPr lang="en-GB" sz="28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GB" sz="28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8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GB" sz="28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+ 2e</a:t>
            </a:r>
            <a:r>
              <a:rPr lang="en-GB" sz="28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2400" dirty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L'ion fer (II) </a:t>
            </a:r>
            <a:r>
              <a:rPr lang="en-GB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Fe</a:t>
            </a:r>
            <a:r>
              <a:rPr lang="en-GB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 un réducteur car il est capable de donner un électron en donnant l’ion fer (III) </a:t>
            </a:r>
            <a:r>
              <a:rPr lang="en-GB" sz="2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Fe</a:t>
            </a:r>
            <a:r>
              <a:rPr lang="en-GB" sz="24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Fe</a:t>
            </a:r>
            <a:r>
              <a:rPr lang="en-GB" sz="28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GB" sz="28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8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GB" sz="28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omic Sans MS" panose="030F0702030302020204" pitchFamily="66" charset="0"/>
                <a:sym typeface="Wingdings 3" panose="05040102010807070707" pitchFamily="18" charset="2"/>
              </a:rPr>
              <a:t> 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omic Sans MS" panose="030F0702030302020204" pitchFamily="66" charset="0"/>
              </a:rPr>
              <a:t>Fe</a:t>
            </a:r>
            <a:r>
              <a:rPr lang="en-GB" sz="28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en-GB" sz="28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8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GB" sz="28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+ e</a:t>
            </a:r>
            <a:r>
              <a:rPr lang="en-GB" sz="28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56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0B0118D8-66D2-11AA-3040-E70BD524E3C8}"/>
              </a:ext>
            </a:extLst>
          </p:cNvPr>
          <p:cNvSpPr txBox="1"/>
          <p:nvPr/>
        </p:nvSpPr>
        <p:spPr>
          <a:xfrm>
            <a:off x="0" y="0"/>
            <a:ext cx="12192000" cy="589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3 - Couples oxydant/réducteur (couples rédox)</a:t>
            </a:r>
            <a:endParaRPr lang="fr-FR" sz="32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053353-991F-7E1F-C033-3EA8C2C972C1}"/>
              </a:ext>
            </a:extLst>
          </p:cNvPr>
          <p:cNvSpPr txBox="1"/>
          <p:nvPr/>
        </p:nvSpPr>
        <p:spPr>
          <a:xfrm>
            <a:off x="-1464" y="784894"/>
            <a:ext cx="12193464" cy="5292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couple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Oxydant/Réducteur</a:t>
            </a: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 constitué d’un oxydant et d’un réducteur, reliés par la demi-équation électronique: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Oxydant + </a:t>
            </a:r>
            <a:r>
              <a:rPr lang="fr-FR" sz="2800" b="1" dirty="0" err="1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n.e</a:t>
            </a:r>
            <a:r>
              <a:rPr lang="fr-FR" sz="28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8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omic Sans MS" panose="030F0702030302020204" pitchFamily="66" charset="0"/>
                <a:sym typeface="Wingdings 3" panose="05040102010807070707" pitchFamily="18" charset="2"/>
              </a:rPr>
              <a:t> </a:t>
            </a:r>
            <a:r>
              <a:rPr lang="en-GB" sz="2800" b="1" baseline="30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omic Sans MS" panose="030F0702030302020204" pitchFamily="66" charset="0"/>
              </a:rPr>
              <a:t> </a:t>
            </a:r>
            <a:r>
              <a:rPr lang="fr-FR" sz="28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Réducteur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i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Remarques: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2400" i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 un couple, on écrit toujours l'oxydant à gauche et le réducteur à droite.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2400" i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donnant des électrons, un réducteur subit une oxydation.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2400" i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recevant des électrons, un oxydant subit une réduction.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2400" i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principaux oxydants sont les corps simples correspondant aux éléments situés à droite du tableau périodique des éléments (O</a:t>
            </a:r>
            <a:r>
              <a:rPr lang="fr-FR" sz="2400" i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400" i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Cl</a:t>
            </a:r>
            <a:r>
              <a:rPr lang="fr-FR" sz="2400" i="1" baseline="-25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400" i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etc...).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400" i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principaux réducteurs sont les métaux, en particulier ceux de la colonne I (métaux alcalins) et de la colonne II (métaux alcalino-terreux).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20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au 1">
                <a:extLst>
                  <a:ext uri="{FF2B5EF4-FFF2-40B4-BE49-F238E27FC236}">
                    <a16:creationId xmlns:a16="http://schemas.microsoft.com/office/drawing/2014/main" id="{CC61657A-76F1-8B3B-34DC-44F407A1EBE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0870737"/>
                  </p:ext>
                </p:extLst>
              </p:nvPr>
            </p:nvGraphicFramePr>
            <p:xfrm>
              <a:off x="48000" y="279825"/>
              <a:ext cx="12096000" cy="641551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12000">
                      <a:extLst>
                        <a:ext uri="{9D8B030D-6E8A-4147-A177-3AD203B41FA5}">
                          <a16:colId xmlns:a16="http://schemas.microsoft.com/office/drawing/2014/main" val="2129253351"/>
                        </a:ext>
                      </a:extLst>
                    </a:gridCol>
                    <a:gridCol w="1512000">
                      <a:extLst>
                        <a:ext uri="{9D8B030D-6E8A-4147-A177-3AD203B41FA5}">
                          <a16:colId xmlns:a16="http://schemas.microsoft.com/office/drawing/2014/main" val="1386979730"/>
                        </a:ext>
                      </a:extLst>
                    </a:gridCol>
                    <a:gridCol w="1512000">
                      <a:extLst>
                        <a:ext uri="{9D8B030D-6E8A-4147-A177-3AD203B41FA5}">
                          <a16:colId xmlns:a16="http://schemas.microsoft.com/office/drawing/2014/main" val="2432559808"/>
                        </a:ext>
                      </a:extLst>
                    </a:gridCol>
                    <a:gridCol w="1512000">
                      <a:extLst>
                        <a:ext uri="{9D8B030D-6E8A-4147-A177-3AD203B41FA5}">
                          <a16:colId xmlns:a16="http://schemas.microsoft.com/office/drawing/2014/main" val="2476902055"/>
                        </a:ext>
                      </a:extLst>
                    </a:gridCol>
                    <a:gridCol w="1512000">
                      <a:extLst>
                        <a:ext uri="{9D8B030D-6E8A-4147-A177-3AD203B41FA5}">
                          <a16:colId xmlns:a16="http://schemas.microsoft.com/office/drawing/2014/main" val="1824795556"/>
                        </a:ext>
                      </a:extLst>
                    </a:gridCol>
                    <a:gridCol w="1512000">
                      <a:extLst>
                        <a:ext uri="{9D8B030D-6E8A-4147-A177-3AD203B41FA5}">
                          <a16:colId xmlns:a16="http://schemas.microsoft.com/office/drawing/2014/main" val="1377679275"/>
                        </a:ext>
                      </a:extLst>
                    </a:gridCol>
                    <a:gridCol w="1512000">
                      <a:extLst>
                        <a:ext uri="{9D8B030D-6E8A-4147-A177-3AD203B41FA5}">
                          <a16:colId xmlns:a16="http://schemas.microsoft.com/office/drawing/2014/main" val="1302817487"/>
                        </a:ext>
                      </a:extLst>
                    </a:gridCol>
                    <a:gridCol w="1512000">
                      <a:extLst>
                        <a:ext uri="{9D8B030D-6E8A-4147-A177-3AD203B41FA5}">
                          <a16:colId xmlns:a16="http://schemas.microsoft.com/office/drawing/2014/main" val="484022823"/>
                        </a:ext>
                      </a:extLst>
                    </a:gridCol>
                  </a:tblGrid>
                  <a:tr h="2664000"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ALCALINS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i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 électron sur la couche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vert="vert27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ALCALINOS TERREUX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i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 électrons sur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i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la couche externe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vert="vert27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vert="vert27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vert="vert27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vert="vert27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vert="vert27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HALOGENES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i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 électrons sur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i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la couche externe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vert="vert27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GAZ NOBLES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i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 électrons sur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i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la couche externe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i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Couche externe saturée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vert="vert27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24594620"/>
                      </a:ext>
                    </a:extLst>
                  </a:tr>
                  <a:tr h="6668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p>
                                  <m:e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H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1s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sup>
                                  <m:e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He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1s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1434377"/>
                      </a:ext>
                    </a:extLst>
                  </a:tr>
                  <a:tr h="16364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1,00g.mol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4,00g.mol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2492224"/>
                      </a:ext>
                    </a:extLst>
                  </a:tr>
                  <a:tr h="9360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7</m:t>
                                    </m:r>
                                  </m:sup>
                                  <m:e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Li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1s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9</m:t>
                                    </m:r>
                                  </m:sup>
                                  <m:e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Be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1s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11</m:t>
                                    </m:r>
                                  </m:sup>
                                  <m:e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B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1s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2p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6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sup>
                                  <m:e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C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1s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2p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7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14</m:t>
                                    </m:r>
                                  </m:sup>
                                  <m:e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1s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2p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8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16</m:t>
                                    </m:r>
                                  </m:sup>
                                  <m:e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O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1s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2p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9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19</m:t>
                                    </m:r>
                                  </m:sup>
                                  <m:e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F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1s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2p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20</m:t>
                                    </m:r>
                                  </m:sup>
                                  <m:e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Ne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2p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30650851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6,94g.mol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9,01g.mol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10,81g.mol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12,01g.mol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14,02g.mol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16,00g.mol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19,00g.mol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20,18g.mol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670762"/>
                      </a:ext>
                    </a:extLst>
                  </a:tr>
                  <a:tr h="9360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11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23</m:t>
                                    </m:r>
                                  </m:sup>
                                  <m:e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Na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1s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2p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24</m:t>
                                    </m:r>
                                  </m:sup>
                                  <m:e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Mg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1s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2p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13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27</m:t>
                                    </m:r>
                                  </m:sup>
                                  <m:e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Al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1s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2p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3p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14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28</m:t>
                                    </m:r>
                                  </m:sup>
                                  <m:e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Si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2p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3p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15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31</m:t>
                                    </m:r>
                                  </m:sup>
                                  <m:e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P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1s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2p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3p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16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32</m:t>
                                    </m:r>
                                  </m:sup>
                                  <m:e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S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1s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2p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3p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17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35</m:t>
                                    </m:r>
                                  </m:sup>
                                  <m:e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Cl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2p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3p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fr-FR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18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40</m:t>
                                    </m:r>
                                  </m:sup>
                                  <m:e>
                                    <m:r>
                                      <m:rPr>
                                        <m:nor/>
                                      </m:rPr>
                                      <a:rPr lang="fr-FR" sz="1400">
                                        <a:effectLst/>
                                        <a:latin typeface="Comic Sans MS" panose="030F0702030302020204" pitchFamily="66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Ar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2p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3s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3p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1537491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23,00g.mol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24,31g.mol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26,98g.mol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28,09g.mol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30,97g.mol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32,07g.mol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35,45g.mol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39,95g.mol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250197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au 1">
                <a:extLst>
                  <a:ext uri="{FF2B5EF4-FFF2-40B4-BE49-F238E27FC236}">
                    <a16:creationId xmlns:a16="http://schemas.microsoft.com/office/drawing/2014/main" id="{CC61657A-76F1-8B3B-34DC-44F407A1EBE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0870737"/>
                  </p:ext>
                </p:extLst>
              </p:nvPr>
            </p:nvGraphicFramePr>
            <p:xfrm>
              <a:off x="48000" y="279825"/>
              <a:ext cx="12096000" cy="641551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12000">
                      <a:extLst>
                        <a:ext uri="{9D8B030D-6E8A-4147-A177-3AD203B41FA5}">
                          <a16:colId xmlns:a16="http://schemas.microsoft.com/office/drawing/2014/main" val="2129253351"/>
                        </a:ext>
                      </a:extLst>
                    </a:gridCol>
                    <a:gridCol w="1512000">
                      <a:extLst>
                        <a:ext uri="{9D8B030D-6E8A-4147-A177-3AD203B41FA5}">
                          <a16:colId xmlns:a16="http://schemas.microsoft.com/office/drawing/2014/main" val="1386979730"/>
                        </a:ext>
                      </a:extLst>
                    </a:gridCol>
                    <a:gridCol w="1512000">
                      <a:extLst>
                        <a:ext uri="{9D8B030D-6E8A-4147-A177-3AD203B41FA5}">
                          <a16:colId xmlns:a16="http://schemas.microsoft.com/office/drawing/2014/main" val="2432559808"/>
                        </a:ext>
                      </a:extLst>
                    </a:gridCol>
                    <a:gridCol w="1512000">
                      <a:extLst>
                        <a:ext uri="{9D8B030D-6E8A-4147-A177-3AD203B41FA5}">
                          <a16:colId xmlns:a16="http://schemas.microsoft.com/office/drawing/2014/main" val="2476902055"/>
                        </a:ext>
                      </a:extLst>
                    </a:gridCol>
                    <a:gridCol w="1512000">
                      <a:extLst>
                        <a:ext uri="{9D8B030D-6E8A-4147-A177-3AD203B41FA5}">
                          <a16:colId xmlns:a16="http://schemas.microsoft.com/office/drawing/2014/main" val="1824795556"/>
                        </a:ext>
                      </a:extLst>
                    </a:gridCol>
                    <a:gridCol w="1512000">
                      <a:extLst>
                        <a:ext uri="{9D8B030D-6E8A-4147-A177-3AD203B41FA5}">
                          <a16:colId xmlns:a16="http://schemas.microsoft.com/office/drawing/2014/main" val="1377679275"/>
                        </a:ext>
                      </a:extLst>
                    </a:gridCol>
                    <a:gridCol w="1512000">
                      <a:extLst>
                        <a:ext uri="{9D8B030D-6E8A-4147-A177-3AD203B41FA5}">
                          <a16:colId xmlns:a16="http://schemas.microsoft.com/office/drawing/2014/main" val="1302817487"/>
                        </a:ext>
                      </a:extLst>
                    </a:gridCol>
                    <a:gridCol w="1512000">
                      <a:extLst>
                        <a:ext uri="{9D8B030D-6E8A-4147-A177-3AD203B41FA5}">
                          <a16:colId xmlns:a16="http://schemas.microsoft.com/office/drawing/2014/main" val="484022823"/>
                        </a:ext>
                      </a:extLst>
                    </a:gridCol>
                  </a:tblGrid>
                  <a:tr h="2664000"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ALCALINS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i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 électron sur la couche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vert="vert27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ALCALINOS TERREUX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i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 électrons sur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i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la couche externe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vert="vert27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vert="vert27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vert="vert27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vert="vert27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vert="vert27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HALOGENES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i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 électrons sur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i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la couche externe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vert="vert27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GAZ NOBLES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i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 électrons sur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i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la couche externe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71755" marR="71755"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b="1" i="1" dirty="0">
                              <a:effectLst/>
                              <a:latin typeface="Comic Sans MS" panose="030F0702030302020204" pitchFamily="66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Couche externe saturée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vert="vert27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24594620"/>
                      </a:ext>
                    </a:extLst>
                  </a:tr>
                  <a:tr h="873062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403" t="-306294" r="-701613" b="-3342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701210" t="-306294" r="-806" b="-3342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434377"/>
                      </a:ext>
                    </a:extLst>
                  </a:tr>
                  <a:tr h="2864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1,00g.mol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4,00g.mol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2492224"/>
                      </a:ext>
                    </a:extLst>
                  </a:tr>
                  <a:tr h="93600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403" t="-407792" r="-701613" b="-179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100000" t="-407792" r="-598795" b="-179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200806" t="-407792" r="-501210" b="-179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300806" t="-407792" r="-401210" b="-179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400806" t="-407792" r="-301210" b="-179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498795" t="-407792" r="-200000" b="-179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601210" t="-407792" r="-100806" b="-179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701210" t="-407792" r="-806" b="-1798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0650851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6,94g.mol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9,01g.mol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10,81g.mol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12,01g.mol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14,02g.mol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16,00g.mol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19,00g.mol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20,18g.mol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670762"/>
                      </a:ext>
                    </a:extLst>
                  </a:tr>
                  <a:tr h="93600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403" t="-546104" r="-701613" b="-415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100000" t="-546104" r="-598795" b="-415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200806" t="-546104" r="-501210" b="-415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300806" t="-546104" r="-401210" b="-415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400806" t="-546104" r="-301210" b="-415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498795" t="-546104" r="-200000" b="-415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601210" t="-546104" r="-100806" b="-415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701210" t="-546104" r="-806" b="-415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537491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23,00g.mol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24,31g.mol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26,98g.mol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28,09g.mol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30,97g.mol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32,07g.mol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35,45g.mol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14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39,95g.mol</a:t>
                          </a:r>
                          <a:r>
                            <a:rPr lang="fr-FR" sz="1400" baseline="30000" dirty="0">
                              <a:effectLst/>
                              <a:latin typeface="Comic Sans MS" panose="030F0702030302020204" pitchFamily="66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fr-FR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250197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37557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A28E6901-6392-2099-5863-916AAA784A73}"/>
              </a:ext>
            </a:extLst>
          </p:cNvPr>
          <p:cNvSpPr txBox="1"/>
          <p:nvPr/>
        </p:nvSpPr>
        <p:spPr>
          <a:xfrm>
            <a:off x="0" y="0"/>
            <a:ext cx="12192000" cy="590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4 - </a:t>
            </a:r>
            <a:r>
              <a:rPr lang="fr-FR" sz="32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Réactions d'oxydoréduction (réactions rédox)</a:t>
            </a:r>
            <a:endParaRPr lang="fr-FR" sz="3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5640C13-36A5-A25F-8BD3-4BC6C633A4F3}"/>
              </a:ext>
            </a:extLst>
          </p:cNvPr>
          <p:cNvSpPr txBox="1"/>
          <p:nvPr/>
        </p:nvSpPr>
        <p:spPr>
          <a:xfrm>
            <a:off x="-1" y="664295"/>
            <a:ext cx="12191999" cy="5344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Chaque couple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oxydant / réducteur</a:t>
            </a: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représente un transfert d'électron(s) réalisable dans les deux sens.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 exemple pour le couple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Cu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aura: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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Cu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et          Cu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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Cu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décrit cette double possibilité par une "demi-équation" électronique: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Oxydant + </a:t>
            </a:r>
            <a:r>
              <a:rPr lang="fr-FR" sz="2400" b="1" dirty="0" err="1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n.e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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Réducteur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 exemple pour le couple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Cu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aura: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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806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0F0DE4D-3F76-52EB-5FD5-10F9D0219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188447"/>
              </p:ext>
            </p:extLst>
          </p:nvPr>
        </p:nvGraphicFramePr>
        <p:xfrm>
          <a:off x="58994" y="1669026"/>
          <a:ext cx="12074014" cy="3780000"/>
        </p:xfrm>
        <a:graphic>
          <a:graphicData uri="http://schemas.openxmlformats.org/drawingml/2006/table">
            <a:tbl>
              <a:tblPr firstRow="1" firstCol="1" bandRow="1"/>
              <a:tblGrid>
                <a:gridCol w="6037007">
                  <a:extLst>
                    <a:ext uri="{9D8B030D-6E8A-4147-A177-3AD203B41FA5}">
                      <a16:colId xmlns:a16="http://schemas.microsoft.com/office/drawing/2014/main" val="2134032374"/>
                    </a:ext>
                  </a:extLst>
                </a:gridCol>
                <a:gridCol w="6037007">
                  <a:extLst>
                    <a:ext uri="{9D8B030D-6E8A-4147-A177-3AD203B41FA5}">
                      <a16:colId xmlns:a16="http://schemas.microsoft.com/office/drawing/2014/main" val="365094722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Couple Oxydant / Réducteur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Demi-équation rédox associée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8695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fr-FR" sz="2000" b="1" baseline="30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2000" b="1" baseline="-25000" dirty="0" err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aq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H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2(g)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2H</a:t>
                      </a:r>
                      <a:r>
                        <a:rPr lang="fr-FR" sz="2000" b="1" baseline="30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2000" b="1" baseline="-25000" dirty="0" err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aq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+ 2e</a:t>
                      </a:r>
                      <a:r>
                        <a:rPr lang="fr-FR" sz="2000" b="1" baseline="30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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2(g)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32634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fr-FR" sz="2000" b="1" baseline="30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n+</a:t>
                      </a:r>
                      <a:r>
                        <a:rPr lang="fr-FR" sz="2000" b="1" baseline="-25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(aq)</a:t>
                      </a:r>
                      <a:r>
                        <a:rPr lang="fr-FR" sz="2000" b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M</a:t>
                      </a:r>
                      <a:r>
                        <a:rPr lang="fr-FR" sz="2000" b="1" baseline="-25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(s)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fr-FR" sz="2000" b="1" baseline="30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n+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2000" b="1" baseline="-25000" dirty="0" err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aq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+ ne</a:t>
                      </a:r>
                      <a:r>
                        <a:rPr lang="fr-FR" sz="2000" b="1" baseline="30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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(s)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8823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</a:t>
                      </a:r>
                      <a:r>
                        <a:rPr lang="fr-FR" sz="2000" b="1" baseline="30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3+</a:t>
                      </a:r>
                      <a:r>
                        <a:rPr lang="fr-FR" sz="2000" b="1" baseline="-25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(aq)</a:t>
                      </a:r>
                      <a:r>
                        <a:rPr lang="fr-FR" sz="2000" b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Fe</a:t>
                      </a:r>
                      <a:r>
                        <a:rPr lang="fr-FR" sz="2000" b="1" baseline="30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lang="fr-FR" sz="2000" b="1" baseline="-25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(aq)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</a:t>
                      </a:r>
                      <a:r>
                        <a:rPr lang="fr-FR" sz="2000" b="1" baseline="30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3+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2000" b="1" baseline="-25000" dirty="0" err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aq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+ e</a:t>
                      </a:r>
                      <a:r>
                        <a:rPr lang="fr-FR" sz="2000" b="1" baseline="30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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Fe</a:t>
                      </a:r>
                      <a:r>
                        <a:rPr lang="fr-FR" sz="2000" b="1" baseline="30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2000" b="1" baseline="-25000" dirty="0" err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aq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72478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MnO</a:t>
                      </a:r>
                      <a:r>
                        <a:rPr lang="fr-FR" sz="2000" b="1" baseline="-25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fr-FR" sz="2000" b="1" baseline="30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fr-FR" sz="2000" b="1" baseline="-25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(aq)</a:t>
                      </a:r>
                      <a:r>
                        <a:rPr lang="fr-FR" sz="2000" b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Mn</a:t>
                      </a:r>
                      <a:r>
                        <a:rPr lang="fr-FR" sz="2000" b="1" baseline="30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lang="fr-FR" sz="2000" b="1" baseline="-25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(aq)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MnO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fr-FR" sz="2000" b="1" baseline="30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2000" b="1" baseline="-25000" dirty="0" err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aq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+ 8H</a:t>
                      </a:r>
                      <a:r>
                        <a:rPr lang="fr-FR" sz="2000" b="1" baseline="30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2000" b="1" baseline="-25000" dirty="0" err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aq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+ 5e</a:t>
                      </a:r>
                      <a:r>
                        <a:rPr lang="fr-FR" sz="2000" b="1" baseline="30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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Mn</a:t>
                      </a:r>
                      <a:r>
                        <a:rPr lang="fr-FR" sz="2000" b="1" baseline="30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2000" b="1" baseline="-25000" dirty="0" err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aq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+ 4H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(l)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92947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2(</a:t>
                      </a:r>
                      <a:r>
                        <a:rPr lang="fr-FR" sz="2000" b="1" baseline="-25000" dirty="0" err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aq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I</a:t>
                      </a:r>
                      <a:r>
                        <a:rPr lang="fr-FR" sz="2000" b="1" baseline="30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2000" b="1" baseline="-25000" dirty="0" err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aq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2(</a:t>
                      </a:r>
                      <a:r>
                        <a:rPr lang="fr-FR" sz="2000" b="1" baseline="-25000" dirty="0" err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aq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+ 2e</a:t>
                      </a:r>
                      <a:r>
                        <a:rPr lang="fr-FR" sz="2000" b="1" baseline="30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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2I</a:t>
                      </a:r>
                      <a:r>
                        <a:rPr lang="fr-FR" sz="2000" b="1" baseline="30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2000" b="1" baseline="-25000" dirty="0" err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aq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68119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FR" sz="2000" b="1" baseline="-25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fr-FR" sz="2000" b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fr-FR" sz="2000" b="1" baseline="-25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fr-FR" sz="2000" b="1" baseline="30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</a:t>
                      </a:r>
                      <a:r>
                        <a:rPr lang="fr-FR" sz="2000" b="1" baseline="-25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(aq)</a:t>
                      </a:r>
                      <a:r>
                        <a:rPr lang="fr-FR" sz="2000" b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S</a:t>
                      </a:r>
                      <a:r>
                        <a:rPr lang="fr-FR" sz="2000" b="1" baseline="-25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fr-FR" sz="2000" b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fr-FR" sz="2000" b="1" baseline="-25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fr-FR" sz="2000" b="1" baseline="30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</a:t>
                      </a:r>
                      <a:r>
                        <a:rPr lang="fr-FR" sz="2000" b="1" baseline="-25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(aq)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fr-FR" sz="2000" b="1" baseline="30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2000" b="1" baseline="-25000" dirty="0" err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aq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+ 2e</a:t>
                      </a:r>
                      <a:r>
                        <a:rPr lang="fr-FR" sz="2000" b="1" baseline="30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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2S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fr-FR" sz="20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fr-FR" sz="2000" b="1" baseline="30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2000" b="1" baseline="-25000" dirty="0" err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aq</a:t>
                      </a:r>
                      <a:r>
                        <a:rPr lang="fr-FR" sz="2000" b="1" baseline="-25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374076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ECE1A7AB-F9D4-69AE-F088-F7CE8AA23DD2}"/>
              </a:ext>
            </a:extLst>
          </p:cNvPr>
          <p:cNvSpPr txBox="1"/>
          <p:nvPr/>
        </p:nvSpPr>
        <p:spPr>
          <a:xfrm>
            <a:off x="0" y="414255"/>
            <a:ext cx="1219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Quelques exemples de couples oxydant/réducteur et leur demi-équation associée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999883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BA0C7268-AD61-0A8B-7025-33947F129A6A}"/>
              </a:ext>
            </a:extLst>
          </p:cNvPr>
          <p:cNvSpPr txBox="1"/>
          <p:nvPr/>
        </p:nvSpPr>
        <p:spPr>
          <a:xfrm>
            <a:off x="0" y="11979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4 - Les réactions d'oxydoréduction</a:t>
            </a:r>
            <a:endParaRPr lang="fr-FR" sz="32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CB7350B-FE0E-0584-42AD-EF5ACE2EF187}"/>
              </a:ext>
            </a:extLst>
          </p:cNvPr>
          <p:cNvSpPr txBox="1"/>
          <p:nvPr/>
        </p:nvSpPr>
        <p:spPr>
          <a:xfrm>
            <a:off x="-1" y="537762"/>
            <a:ext cx="12191999" cy="3543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 réaction d’oxydoréduction met en présence deux couples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 / Red</a:t>
            </a: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un transfert d’électrons du réducteur d’un couple vers l’oxydant de l’autre couple.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équilibrer une telle réaction d’oxydoréduction, il est essentiel de bien retenir qu’il s’agit d’un transfert d’électrons.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 transfert d’électron peut avoir lieu dans le mélange réactionnel, ou via un circuit électrique (cas des piles et les accumulateurs).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établir l’équation bilan d’une réaction d’oxydoréduction, les étapes à suivre sont les suivantes: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1BA8246-D864-999E-3198-8BA3DC139CE9}"/>
              </a:ext>
            </a:extLst>
          </p:cNvPr>
          <p:cNvSpPr txBox="1"/>
          <p:nvPr/>
        </p:nvSpPr>
        <p:spPr>
          <a:xfrm>
            <a:off x="9829" y="4005645"/>
            <a:ext cx="12191999" cy="28402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Ecrire les demi-équations électroniques de chaque couple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 / Red</a:t>
            </a: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équilibrer ces demi-équations</a:t>
            </a:r>
            <a:endParaRPr lang="fr-FR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Ecrire ces demi-équations de manière à avoir tous les réactifs à gauche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nécessaire, multiplier les demi-équations par des coefficients de manière que tous les électrons d’une demi-équation puissent être transférés à l’autre demi-équation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Sommer ces deux demi-équations pour obtenir l’équation bilan de la réaction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567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2CD7218-EB51-826E-7CD6-ECE0805A9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6540" y="917067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CEF130A5-1FF7-6A69-C713-81A1E8F5BF84}"/>
              </a:ext>
            </a:extLst>
          </p:cNvPr>
          <p:cNvSpPr txBox="1"/>
          <p:nvPr/>
        </p:nvSpPr>
        <p:spPr>
          <a:xfrm>
            <a:off x="0" y="0"/>
            <a:ext cx="12192000" cy="700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fait réagir les deux couples </a:t>
            </a:r>
            <a:r>
              <a:rPr lang="fr-FR" sz="2400" dirty="0" err="1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oxydo</a:t>
            </a: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-réducteurs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Cu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Al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où les réactifs sont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FR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sz="900" dirty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équilibre des demi équations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Ox/Red</a:t>
            </a: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plaçant les réactifs à gauche: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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Cu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         x3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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Al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+ 3e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x2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sz="900" dirty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multiplie les deux demi-équations par 3 et 2 respectivement de manière à échanger le même nombre d’électrons (ici 6 électrons):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sz="900" dirty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ajoute les deux demi-équations: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3Cu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+ 6e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+ 2Al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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3Cu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+ 2Al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+ 6e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sz="900" dirty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enlève les électrons pour avoir l'équation bilan finale: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3Cu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+ 2Al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 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3Cu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fr-FR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+ 2Al</a:t>
            </a:r>
            <a:r>
              <a:rPr lang="fr-FR" sz="2400" b="1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b="1" baseline="-250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GB" sz="2400" b="1" baseline="-25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2400" b="1" baseline="-25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sz="900" dirty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vérifie que l'équation bilan est parfaitement équilibrée.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652356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4806.tgt.Office_50301108_TF33713516_Win32_OJ112196127.potx" id="{22996B42-D21B-4B21-8A2E-2EFD633A6008}" vid="{A1A70CD2-AB8C-4833-8F02-56C7A9672AB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{31915EBF-C4B5-45D0-BD6E-FCB0B018A46C}tf33713516_win32</Template>
  <TotalTime>996</TotalTime>
  <Words>2187</Words>
  <Application>Microsoft Office PowerPoint</Application>
  <PresentationFormat>Grand écran</PresentationFormat>
  <Paragraphs>374</Paragraphs>
  <Slides>18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Gill Sans MT</vt:lpstr>
      <vt:lpstr>Walbaum Display</vt:lpstr>
      <vt:lpstr>3DFloatVTI</vt:lpstr>
      <vt:lpstr>Microsoft Word Picture</vt:lpstr>
      <vt:lpstr>MathType 6.0 Equation</vt:lpstr>
      <vt:lpstr>REACTIONS D’OXYDO-REDUCTION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REACTIONS D’OXYDO-REDUCTION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Prof-TC</dc:title>
  <dc:creator>Thierry Chauvet</dc:creator>
  <cp:lastModifiedBy>Thierry Chauvet</cp:lastModifiedBy>
  <cp:revision>47</cp:revision>
  <dcterms:created xsi:type="dcterms:W3CDTF">2022-09-17T08:20:32Z</dcterms:created>
  <dcterms:modified xsi:type="dcterms:W3CDTF">2023-11-03T10:00:56Z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